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9" r:id="rId4"/>
    <p:sldMasterId id="2147483745" r:id="rId5"/>
  </p:sldMasterIdLst>
  <p:notesMasterIdLst>
    <p:notesMasterId r:id="rId28"/>
  </p:notesMasterIdLst>
  <p:sldIdLst>
    <p:sldId id="390" r:id="rId6"/>
    <p:sldId id="442" r:id="rId7"/>
    <p:sldId id="419" r:id="rId8"/>
    <p:sldId id="2564" r:id="rId9"/>
    <p:sldId id="2565" r:id="rId10"/>
    <p:sldId id="2586" r:id="rId11"/>
    <p:sldId id="2572" r:id="rId12"/>
    <p:sldId id="2568" r:id="rId13"/>
    <p:sldId id="2570" r:id="rId14"/>
    <p:sldId id="2574" r:id="rId15"/>
    <p:sldId id="2573" r:id="rId16"/>
    <p:sldId id="2575" r:id="rId17"/>
    <p:sldId id="2576" r:id="rId18"/>
    <p:sldId id="2577" r:id="rId19"/>
    <p:sldId id="2578" r:id="rId20"/>
    <p:sldId id="2580" r:id="rId21"/>
    <p:sldId id="2579" r:id="rId22"/>
    <p:sldId id="2581" r:id="rId23"/>
    <p:sldId id="2582" r:id="rId24"/>
    <p:sldId id="2585" r:id="rId25"/>
    <p:sldId id="2583" r:id="rId26"/>
    <p:sldId id="2584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s" id="{199BB9A8-4BDD-48AE-AB77-2D730D666780}">
          <p14:sldIdLst>
            <p14:sldId id="390"/>
            <p14:sldId id="442"/>
            <p14:sldId id="419"/>
            <p14:sldId id="2564"/>
            <p14:sldId id="2565"/>
            <p14:sldId id="2586"/>
            <p14:sldId id="2572"/>
            <p14:sldId id="2568"/>
            <p14:sldId id="2570"/>
            <p14:sldId id="2574"/>
            <p14:sldId id="2573"/>
            <p14:sldId id="2575"/>
            <p14:sldId id="2576"/>
            <p14:sldId id="2577"/>
            <p14:sldId id="2578"/>
            <p14:sldId id="2580"/>
            <p14:sldId id="2579"/>
            <p14:sldId id="2581"/>
            <p14:sldId id="2582"/>
            <p14:sldId id="2585"/>
            <p14:sldId id="2583"/>
            <p14:sldId id="2584"/>
          </p14:sldIdLst>
        </p14:section>
        <p14:section name="Closing" id="{3498A041-BF22-48D0-937A-0CF4481323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2"/>
    <a:srgbClr val="4E738A"/>
    <a:srgbClr val="F2EFE6"/>
    <a:srgbClr val="EFEBE1"/>
    <a:srgbClr val="B4C8D4"/>
    <a:srgbClr val="F9F8F1"/>
    <a:srgbClr val="FBFBFB"/>
    <a:srgbClr val="FEFEFC"/>
    <a:srgbClr val="F7F6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617" autoAdjust="0"/>
  </p:normalViewPr>
  <p:slideViewPr>
    <p:cSldViewPr snapToGrid="0">
      <p:cViewPr varScale="1">
        <p:scale>
          <a:sx n="63" d="100"/>
          <a:sy n="63" d="100"/>
        </p:scale>
        <p:origin x="6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1728"/>
          </a:xfrm>
          <a:prstGeom prst="rect">
            <a:avLst/>
          </a:prstGeom>
        </p:spPr>
        <p:txBody>
          <a:bodyPr vert="horz" lIns="95873" tIns="47938" rIns="95873" bIns="479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20" cy="481728"/>
          </a:xfrm>
          <a:prstGeom prst="rect">
            <a:avLst/>
          </a:prstGeom>
        </p:spPr>
        <p:txBody>
          <a:bodyPr vert="horz" lIns="95873" tIns="47938" rIns="95873" bIns="47938" rtlCol="0"/>
          <a:lstStyle>
            <a:lvl1pPr algn="r">
              <a:defRPr sz="1200"/>
            </a:lvl1pPr>
          </a:lstStyle>
          <a:p>
            <a:fld id="{FA552C02-BA2C-4B87-A4FF-0FEB17A5B257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73" tIns="47938" rIns="95873" bIns="479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0"/>
            <a:ext cx="5852160" cy="3780472"/>
          </a:xfrm>
          <a:prstGeom prst="rect">
            <a:avLst/>
          </a:prstGeom>
        </p:spPr>
        <p:txBody>
          <a:bodyPr vert="horz" lIns="95873" tIns="47938" rIns="95873" bIns="479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7"/>
          </a:xfrm>
          <a:prstGeom prst="rect">
            <a:avLst/>
          </a:prstGeom>
        </p:spPr>
        <p:txBody>
          <a:bodyPr vert="horz" lIns="95873" tIns="47938" rIns="95873" bIns="479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5873" tIns="47938" rIns="95873" bIns="47938" rtlCol="0" anchor="b"/>
          <a:lstStyle>
            <a:lvl1pPr algn="r">
              <a:defRPr sz="1200"/>
            </a:lvl1pPr>
          </a:lstStyle>
          <a:p>
            <a:fld id="{A234641B-9A69-4A39-BDD7-2E52A910B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4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2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4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0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4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39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4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8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7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2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3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4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2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6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641B-9A69-4A39-BDD7-2E52A910B8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6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BE07-1591-4760-A325-CB85589BC0C0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>
            <a:extLst>
              <a:ext uri="{FF2B5EF4-FFF2-40B4-BE49-F238E27FC236}">
                <a16:creationId xmlns:a16="http://schemas.microsoft.com/office/drawing/2014/main" id="{EF4D44B1-EBE3-48E0-98D9-B351083B2ACA}"/>
              </a:ext>
            </a:extLst>
          </p:cNvPr>
          <p:cNvSpPr/>
          <p:nvPr userDrawn="1"/>
        </p:nvSpPr>
        <p:spPr>
          <a:xfrm>
            <a:off x="109259" y="456433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274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5F50-2BAC-4C44-B25B-D439F434EBF1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D10-BC47-4D8D-9BBE-2CCC39E8A389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6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1974-B0A2-4CB4-B61E-FADD05CD24EC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6" y="737419"/>
            <a:ext cx="10411273" cy="990797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0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FDA5-F7D9-4105-A661-0C95DE872B86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02" y="767889"/>
            <a:ext cx="10430937" cy="960327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 dirty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5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914A-121C-4490-92D1-0EF924E91E5A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84" y="988060"/>
            <a:ext cx="11029616" cy="740156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3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A005-F528-4C56-BB5D-C1D668B93C25}" type="datetime1">
              <a:rPr lang="en-US" noProof="0" smtClean="0"/>
              <a:t>3/24/2026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1974-B0A2-4CB4-B61E-FADD05CD24EC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FDA5-F7D9-4105-A661-0C95DE872B86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 dirty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2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6701913" cy="13971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6701914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ACE5-6DFB-42AC-B1C3-AC5928C5CA45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809D3-BEAF-43A8-ADB3-6AD906077EF0}"/>
              </a:ext>
            </a:extLst>
          </p:cNvPr>
          <p:cNvSpPr/>
          <p:nvPr userDrawn="1"/>
        </p:nvSpPr>
        <p:spPr>
          <a:xfrm>
            <a:off x="8442960" y="0"/>
            <a:ext cx="3749040" cy="6334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5B32E-03D6-4547-990B-75ED9930F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41" y="5469832"/>
            <a:ext cx="2254070" cy="9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4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F70F810B-4DED-A045-A1D2-7605E821997B}"/>
              </a:ext>
            </a:extLst>
          </p:cNvPr>
          <p:cNvSpPr/>
          <p:nvPr userDrawn="1"/>
        </p:nvSpPr>
        <p:spPr>
          <a:xfrm>
            <a:off x="0" y="4735651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3D5DD3F-FCDF-5945-9321-0FABA0771516}"/>
              </a:ext>
            </a:extLst>
          </p:cNvPr>
          <p:cNvSpPr/>
          <p:nvPr userDrawn="1"/>
        </p:nvSpPr>
        <p:spPr>
          <a:xfrm rot="16200000">
            <a:off x="5467350" y="2065417"/>
            <a:ext cx="1270000" cy="12701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B8877488-477F-0041-88BE-F780F1C66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172" y="848299"/>
            <a:ext cx="4994803" cy="5431316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Texas Health Science Center at Houston, School of Public Health, Center for Health Care Data</a:t>
            </a:r>
          </a:p>
        </p:txBody>
      </p:sp>
    </p:spTree>
    <p:extLst>
      <p:ext uri="{BB962C8B-B14F-4D97-AF65-F5344CB8AC3E}">
        <p14:creationId xmlns:p14="http://schemas.microsoft.com/office/powerpoint/2010/main" val="281609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E31-20CF-42DC-A7B4-18EF46A37545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DA7EB5A-96DD-4376-9B92-A7B7E13C5194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5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31974-B0A2-4CB4-B61E-FADD05CD24EC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1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FDA5-F7D9-4105-A661-0C95DE872B86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 dirty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0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A005-F528-4C56-BB5D-C1D668B93C25}" type="datetime1">
              <a:rPr lang="en-US" noProof="0" smtClean="0"/>
              <a:t>3/24/2026</a:t>
            </a:fld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7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2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9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B34E-012A-42B2-9CF4-609D5D13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547811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B267D-1BC7-4994-99C3-5CA27A749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54781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AEA17A-C372-4B57-8F02-B7EF7A9D170D}"/>
              </a:ext>
            </a:extLst>
          </p:cNvPr>
          <p:cNvGrpSpPr/>
          <p:nvPr userDrawn="1"/>
        </p:nvGrpSpPr>
        <p:grpSpPr>
          <a:xfrm>
            <a:off x="9484242" y="0"/>
            <a:ext cx="2707758" cy="6858000"/>
            <a:chOff x="9484242" y="0"/>
            <a:chExt cx="2707758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4A07C4-5D9C-43D2-9135-B05F37BA62AD}"/>
                </a:ext>
              </a:extLst>
            </p:cNvPr>
            <p:cNvSpPr/>
            <p:nvPr userDrawn="1"/>
          </p:nvSpPr>
          <p:spPr>
            <a:xfrm>
              <a:off x="9484242" y="0"/>
              <a:ext cx="95693" cy="6858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DD1E27-2B56-4F7B-B419-0D54DDFACE57}"/>
                </a:ext>
              </a:extLst>
            </p:cNvPr>
            <p:cNvSpPr/>
            <p:nvPr userDrawn="1"/>
          </p:nvSpPr>
          <p:spPr>
            <a:xfrm>
              <a:off x="9579935" y="0"/>
              <a:ext cx="2612065" cy="6858000"/>
            </a:xfrm>
            <a:prstGeom prst="rect">
              <a:avLst/>
            </a:prstGeom>
            <a:solidFill>
              <a:srgbClr val="AE604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ECDB47E-37E4-4BD3-BF85-2DFF35D08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934" y="5638337"/>
              <a:ext cx="2612065" cy="1074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68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0E20-78BD-41C7-8E94-209E317B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018" y="1709738"/>
            <a:ext cx="8793432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484F5-2A08-41D9-BB2C-CF016B2B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9210" y="4562475"/>
            <a:ext cx="87782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B054F-A560-4A46-8685-E4CEC0C1DBCA}"/>
              </a:ext>
            </a:extLst>
          </p:cNvPr>
          <p:cNvCxnSpPr/>
          <p:nvPr userDrawn="1"/>
        </p:nvCxnSpPr>
        <p:spPr>
          <a:xfrm>
            <a:off x="1674093" y="0"/>
            <a:ext cx="0" cy="6858000"/>
          </a:xfrm>
          <a:prstGeom prst="line">
            <a:avLst/>
          </a:prstGeom>
          <a:ln w="76200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4427D-CED1-474B-8F74-5FD43FEB4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17"/>
          <a:stretch/>
        </p:blipFill>
        <p:spPr>
          <a:xfrm>
            <a:off x="-132917" y="-47292"/>
            <a:ext cx="1765736" cy="69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09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9680" y="294198"/>
            <a:ext cx="9692640" cy="13971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ACE5-6DFB-42AC-B1C3-AC5928C5CA45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8D0-AF7B-46EF-84F3-E893445CAF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57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0E20-78BD-41C7-8E94-209E317B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926" y="1709738"/>
            <a:ext cx="7497523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484F5-2A08-41D9-BB2C-CF016B2B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3182" y="4589463"/>
            <a:ext cx="75542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4427D-CED1-474B-8F74-5FD43FEB4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/>
          <a:stretch/>
        </p:blipFill>
        <p:spPr>
          <a:xfrm>
            <a:off x="9446" y="-23645"/>
            <a:ext cx="3840480" cy="6905290"/>
          </a:xfrm>
          <a:prstGeom prst="flowChartInputOutpu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5971BC-A345-4C9F-A86F-5FAB65DF96C1}"/>
              </a:ext>
            </a:extLst>
          </p:cNvPr>
          <p:cNvCxnSpPr/>
          <p:nvPr userDrawn="1"/>
        </p:nvCxnSpPr>
        <p:spPr>
          <a:xfrm flipH="1">
            <a:off x="3026966" y="-91440"/>
            <a:ext cx="822960" cy="6949440"/>
          </a:xfrm>
          <a:prstGeom prst="line">
            <a:avLst/>
          </a:prstGeom>
          <a:ln w="76200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983B64-B8EC-4C3E-AC07-F849F717694C}"/>
              </a:ext>
            </a:extLst>
          </p:cNvPr>
          <p:cNvCxnSpPr>
            <a:cxnSpLocks/>
          </p:cNvCxnSpPr>
          <p:nvPr userDrawn="1"/>
        </p:nvCxnSpPr>
        <p:spPr>
          <a:xfrm flipH="1">
            <a:off x="-47298" y="0"/>
            <a:ext cx="822960" cy="6858000"/>
          </a:xfrm>
          <a:prstGeom prst="line">
            <a:avLst/>
          </a:prstGeom>
          <a:ln w="76200">
            <a:solidFill>
              <a:srgbClr val="AE6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138E-3B41-4955-823D-BB960B5C10DC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FC11ACC-63D0-48F5-8CFC-36D5EAA89E4B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40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6052"/>
            <a:ext cx="10058399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671" y="2682560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8" y="2682560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39E4-0EEC-45DA-A071-612EC1CADC2F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1DF9DF8-129F-445C-9890-9402FF3DB33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612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DF2E-1877-4FCF-B603-95195FF4F73A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96C095-703C-41B2-82DC-563F6D7F621E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254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31A-C164-4887-9A6D-DB4E0D799D18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32FCBB-9083-4234-8991-9F293B7AB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73" y="99088"/>
            <a:ext cx="1918814" cy="7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7464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729030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9" y="888560"/>
            <a:ext cx="3200400" cy="19602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67" y="888561"/>
            <a:ext cx="743853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059" y="2916086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8D51B2-60F9-4397-B5A8-0E64DE0D758D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9CD36-4256-4B6D-B89D-9D950EB5D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73" y="99088"/>
            <a:ext cx="1918814" cy="7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47413"/>
            <a:ext cx="12192000" cy="192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795270"/>
            <a:ext cx="12188825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30147"/>
            <a:ext cx="10113264" cy="54864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73446"/>
            <a:ext cx="12192000" cy="485111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8486"/>
            <a:ext cx="10113264" cy="3657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332785"/>
            <a:ext cx="2472271" cy="365125"/>
          </a:xfrm>
        </p:spPr>
        <p:txBody>
          <a:bodyPr/>
          <a:lstStyle/>
          <a:p>
            <a:fld id="{674E7D89-4A19-4F0C-9C83-B9BD9C4A081B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332785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5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407584"/>
            <a:ext cx="12192000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343576"/>
            <a:ext cx="12188825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25066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73445"/>
            <a:ext cx="12192000" cy="4410388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500857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332785"/>
            <a:ext cx="2472271" cy="365125"/>
          </a:xfrm>
        </p:spPr>
        <p:txBody>
          <a:bodyPr/>
          <a:lstStyle/>
          <a:p>
            <a:fld id="{674E7D89-4A19-4F0C-9C83-B9BD9C4A081B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332785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2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8D1125-118C-4F5C-9915-288B99667E2A}" type="datetime1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EEF9FD7-51F3-4B9A-8370-B9095010143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73" y="99088"/>
            <a:ext cx="1918814" cy="7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82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681" r:id="rId16"/>
    <p:sldLayoutId id="2147483682" r:id="rId17"/>
    <p:sldLayoutId id="2147483761" r:id="rId18"/>
    <p:sldLayoutId id="2147483771" r:id="rId19"/>
    <p:sldLayoutId id="2147483821" r:id="rId20"/>
    <p:sldLayoutId id="2147483822" r:id="rId21"/>
    <p:sldLayoutId id="2147483824" r:id="rId2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1963" indent="-2619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●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8650" indent="-2444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96925" indent="-2301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81088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→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193AE5-1B9B-4CAD-B982-0D1CBD01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4A61B-7617-4EFD-86AF-16541EA53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9569C-89AE-41D2-8E99-97E384C7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CD8A-D993-4560-997A-2B717C6AFDE9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74D2-88CB-4E0F-978B-699A40FD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D3B-A8B7-4EFA-B70A-B3479C6EB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1D10-2D0B-4E02-9CF6-03E83755A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0631-F069-4146-97C6-F21F8C97D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TX-APCD Advisory Group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C0DAE-77E3-4B50-BA1E-368C7EDDF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25,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42303-B150-4A9B-84A7-AD35FD8C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22E0-4D25-45F0-B1A7-0E1F78843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the Challenge of Data Quality and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4EE5-B751-4347-A28A-E2E8C832F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Standing Agenda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0679-0934-485E-BB57-C052C917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66A1C-DCC5-485A-B865-5BB89998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0F227-626F-49BB-A20F-F9879749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495865"/>
            <a:ext cx="6278880" cy="59639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13A60C-D845-4B8B-9278-3358D1A0C43F}"/>
              </a:ext>
            </a:extLst>
          </p:cNvPr>
          <p:cNvSpPr txBox="1">
            <a:spLocks/>
          </p:cNvSpPr>
          <p:nvPr/>
        </p:nvSpPr>
        <p:spPr>
          <a:xfrm>
            <a:off x="3078480" y="104210"/>
            <a:ext cx="657352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13704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5D8-76B2-49A1-85F0-1D2BDD91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File Transfer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3068C-9ABD-47CA-9C19-C34518FD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24FE7-87C4-41F3-9BDB-56B9392B4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9966"/>
            <a:ext cx="2453451" cy="2173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5A28C-A0D9-4F54-97E4-681C3062A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29" y="4176098"/>
            <a:ext cx="2864216" cy="18995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A817A4-0689-42AF-A01F-55C2BFB9F4DF}"/>
              </a:ext>
            </a:extLst>
          </p:cNvPr>
          <p:cNvSpPr txBox="1">
            <a:spLocks/>
          </p:cNvSpPr>
          <p:nvPr/>
        </p:nvSpPr>
        <p:spPr>
          <a:xfrm>
            <a:off x="4071271" y="2154239"/>
            <a:ext cx="7289800" cy="18892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MFT system verifies ZIP archive encryption.</a:t>
            </a:r>
          </a:p>
          <a:p>
            <a:pPr lvl="1"/>
            <a:r>
              <a:rPr lang="en-US"/>
              <a:t>Unencrypted files are destroyed.</a:t>
            </a:r>
          </a:p>
          <a:p>
            <a:pPr lvl="1"/>
            <a:r>
              <a:rPr lang="en-US"/>
              <a:t>Submitter receives notification to resubmit encrypted package.</a:t>
            </a:r>
          </a:p>
          <a:p>
            <a:pPr lvl="1"/>
            <a:r>
              <a:rPr lang="en-US"/>
              <a:t>No further processing occurs for unencrypted submissions.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C5310-7E12-4713-9987-1662459DA46B}"/>
              </a:ext>
            </a:extLst>
          </p:cNvPr>
          <p:cNvSpPr txBox="1">
            <a:spLocks/>
          </p:cNvSpPr>
          <p:nvPr/>
        </p:nvSpPr>
        <p:spPr>
          <a:xfrm>
            <a:off x="4221480" y="4231772"/>
            <a:ext cx="7970520" cy="150862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System verifies encryption file package.</a:t>
            </a:r>
          </a:p>
          <a:p>
            <a:pPr lvl="1"/>
            <a:r>
              <a:rPr lang="en-US" dirty="0"/>
              <a:t>Checks file profile matches submitter type.</a:t>
            </a:r>
          </a:p>
          <a:p>
            <a:pPr lvl="1"/>
            <a:r>
              <a:rPr lang="en-US" dirty="0"/>
              <a:t>Ensures all required files are present.</a:t>
            </a:r>
          </a:p>
          <a:p>
            <a:pPr lvl="1"/>
            <a:r>
              <a:rPr lang="en-US" dirty="0"/>
              <a:t>Validates file naming conventions.</a:t>
            </a:r>
          </a:p>
        </p:txBody>
      </p:sp>
    </p:spTree>
    <p:extLst>
      <p:ext uri="{BB962C8B-B14F-4D97-AF65-F5344CB8AC3E}">
        <p14:creationId xmlns:p14="http://schemas.microsoft.com/office/powerpoint/2010/main" val="186292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75D8-76B2-49A1-85F0-1D2BDD91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Validation Failure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3068C-9ABD-47CA-9C19-C34518FD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89E45-C2BF-4122-8DC4-7947FCF6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40560"/>
            <a:ext cx="2929668" cy="1796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561660-5879-4A03-BE3A-A7082BD9E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1" y="3709414"/>
            <a:ext cx="3169700" cy="190182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5E9AD6-7AA0-45EE-AC62-F6DAA39AC575}"/>
              </a:ext>
            </a:extLst>
          </p:cNvPr>
          <p:cNvSpPr txBox="1">
            <a:spLocks/>
          </p:cNvSpPr>
          <p:nvPr/>
        </p:nvSpPr>
        <p:spPr>
          <a:xfrm>
            <a:off x="4988560" y="2235199"/>
            <a:ext cx="6365240" cy="9550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errors exist → proceed to Box 3.</a:t>
            </a:r>
          </a:p>
          <a:p>
            <a:pPr lvl="1"/>
            <a:r>
              <a:rPr lang="en-US"/>
              <a:t>If no errors → proceed to data validation.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438966-CD67-4012-ABB8-904CC6AA9502}"/>
              </a:ext>
            </a:extLst>
          </p:cNvPr>
          <p:cNvSpPr txBox="1">
            <a:spLocks/>
          </p:cNvSpPr>
          <p:nvPr/>
        </p:nvSpPr>
        <p:spPr>
          <a:xfrm>
            <a:off x="4988560" y="3190240"/>
            <a:ext cx="6578600" cy="214376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Submission rejected if validation fails.</a:t>
            </a:r>
          </a:p>
          <a:p>
            <a:pPr lvl="1"/>
            <a:r>
              <a:rPr lang="en-US" dirty="0"/>
              <a:t>Submitter receives deficiency notice.</a:t>
            </a:r>
          </a:p>
          <a:p>
            <a:pPr lvl="1"/>
            <a:r>
              <a:rPr lang="en-US" dirty="0"/>
              <a:t>Notice includes error type and correction requirements.</a:t>
            </a:r>
          </a:p>
          <a:p>
            <a:pPr lvl="1"/>
            <a:r>
              <a:rPr lang="en-US" dirty="0"/>
              <a:t>Submitter must correct and resubmit encrypted package in 14 days or request an extension.</a:t>
            </a:r>
          </a:p>
        </p:txBody>
      </p:sp>
    </p:spTree>
    <p:extLst>
      <p:ext uri="{BB962C8B-B14F-4D97-AF65-F5344CB8AC3E}">
        <p14:creationId xmlns:p14="http://schemas.microsoft.com/office/powerpoint/2010/main" val="351430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C005-93DD-412E-8D9F-8BE872A3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Field Level Validation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61B76-CB00-4A75-A4F2-3DC1993E7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24A87-2625-4BF7-8227-AC4161FF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1982008"/>
            <a:ext cx="2915920" cy="36800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C0D73-60B8-4604-9301-DABE97510134}"/>
              </a:ext>
            </a:extLst>
          </p:cNvPr>
          <p:cNvSpPr txBox="1">
            <a:spLocks/>
          </p:cNvSpPr>
          <p:nvPr/>
        </p:nvSpPr>
        <p:spPr>
          <a:xfrm>
            <a:off x="4935220" y="1905158"/>
            <a:ext cx="5928360" cy="304768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4a. Checks naming conventions.</a:t>
            </a:r>
          </a:p>
          <a:p>
            <a:pPr lvl="1"/>
            <a:r>
              <a:rPr lang="en-US" dirty="0"/>
              <a:t>Verifies reporting month and submitter identity.</a:t>
            </a:r>
          </a:p>
          <a:p>
            <a:pPr lvl="1"/>
            <a:r>
              <a:rPr lang="en-US" dirty="0"/>
              <a:t>Confirms file structure meets TX APCD standards.</a:t>
            </a:r>
          </a:p>
          <a:p>
            <a:pPr lvl="1"/>
            <a:r>
              <a:rPr lang="en-US" dirty="0"/>
              <a:t>Ensures required columns are present.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AF0875-1923-4831-9768-DBA7E5F9E48D}"/>
              </a:ext>
            </a:extLst>
          </p:cNvPr>
          <p:cNvSpPr txBox="1">
            <a:spLocks/>
          </p:cNvSpPr>
          <p:nvPr/>
        </p:nvSpPr>
        <p:spPr>
          <a:xfrm>
            <a:off x="4935220" y="3822053"/>
            <a:ext cx="6395720" cy="207074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4b. Ensures presence of required data fields.</a:t>
            </a:r>
          </a:p>
          <a:p>
            <a:pPr lvl="1"/>
            <a:r>
              <a:rPr lang="en-US" dirty="0"/>
              <a:t>Validates data types (char, numeric, integer, decimal).</a:t>
            </a:r>
          </a:p>
          <a:p>
            <a:pPr lvl="1"/>
            <a:r>
              <a:rPr lang="en-US" dirty="0"/>
              <a:t>Checks formats: ZIP code, dates (YYYY-MM-DD), standard code sets.</a:t>
            </a:r>
          </a:p>
          <a:p>
            <a:pPr lvl="1"/>
            <a:r>
              <a:rPr lang="en-US" dirty="0"/>
              <a:t>System updates Submission Log with results.</a:t>
            </a:r>
          </a:p>
        </p:txBody>
      </p:sp>
    </p:spTree>
    <p:extLst>
      <p:ext uri="{BB962C8B-B14F-4D97-AF65-F5344CB8AC3E}">
        <p14:creationId xmlns:p14="http://schemas.microsoft.com/office/powerpoint/2010/main" val="377606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C71E-99DF-4EC3-86B7-727AD8B9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 Errors?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E6E00-CB95-4A62-905D-0BC787C7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C173E-0284-4F55-A8B2-8EBF12BDB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64865"/>
            <a:ext cx="2509520" cy="1743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B1402-99D1-4A96-86C0-D473F6EA6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0" y="4146084"/>
            <a:ext cx="2855679" cy="194911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F2A3B-6EAB-4690-BD9A-577F23FA1A6E}"/>
              </a:ext>
            </a:extLst>
          </p:cNvPr>
          <p:cNvSpPr txBox="1">
            <a:spLocks/>
          </p:cNvSpPr>
          <p:nvPr/>
        </p:nvSpPr>
        <p:spPr>
          <a:xfrm>
            <a:off x="5293360" y="2649565"/>
            <a:ext cx="5582920" cy="96600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validation errors exist → proceed to Box 5.</a:t>
            </a:r>
          </a:p>
          <a:p>
            <a:pPr lvl="1"/>
            <a:r>
              <a:rPr lang="en-US" dirty="0"/>
              <a:t>If no errors → move to APCD Staging.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6E5EDA-65F0-45D3-BD8E-B138C957DC09}"/>
              </a:ext>
            </a:extLst>
          </p:cNvPr>
          <p:cNvSpPr txBox="1">
            <a:spLocks/>
          </p:cNvSpPr>
          <p:nvPr/>
        </p:nvSpPr>
        <p:spPr>
          <a:xfrm>
            <a:off x="5293360" y="4227850"/>
            <a:ext cx="6060440" cy="186734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Files with validation errors are rejected.</a:t>
            </a:r>
          </a:p>
          <a:p>
            <a:pPr lvl="1"/>
            <a:r>
              <a:rPr lang="en-US"/>
              <a:t>Submitter receives detailed error report.</a:t>
            </a:r>
          </a:p>
          <a:p>
            <a:pPr lvl="1"/>
            <a:r>
              <a:rPr lang="en-US"/>
              <a:t>Report identifies file, row, field, and error type.</a:t>
            </a:r>
          </a:p>
          <a:p>
            <a:pPr lvl="1"/>
            <a:r>
              <a:rPr lang="en-US"/>
              <a:t>Submitter must correct and resubmit new encrypted package.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5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49F8-57A8-41F8-8827-0C7AA28C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APCD Staging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6A4BB-6DAB-457E-85EF-293EE61C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48B46-F58D-4F17-B866-A30D6C594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" y="1737360"/>
            <a:ext cx="2948080" cy="33086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DE5DFE-6739-45CF-A225-42A396EBCBD9}"/>
              </a:ext>
            </a:extLst>
          </p:cNvPr>
          <p:cNvSpPr txBox="1">
            <a:spLocks/>
          </p:cNvSpPr>
          <p:nvPr/>
        </p:nvSpPr>
        <p:spPr>
          <a:xfrm>
            <a:off x="5044440" y="2031999"/>
            <a:ext cx="6111240" cy="245840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Files passing all validation steps enter APCD Staging.</a:t>
            </a:r>
          </a:p>
          <a:p>
            <a:pPr lvl="1"/>
            <a:r>
              <a:rPr lang="en-US" dirty="0"/>
              <a:t>Submitter receives detailed report.</a:t>
            </a:r>
          </a:p>
          <a:p>
            <a:pPr lvl="1"/>
            <a:r>
              <a:rPr lang="en-US" dirty="0"/>
              <a:t>Staged files support standardization and normalization.</a:t>
            </a:r>
          </a:p>
          <a:p>
            <a:pPr lvl="1"/>
            <a:r>
              <a:rPr lang="en-US" dirty="0"/>
              <a:t>Additional Quality Review</a:t>
            </a:r>
          </a:p>
          <a:p>
            <a:pPr lvl="1"/>
            <a:r>
              <a:rPr lang="en-US" dirty="0"/>
              <a:t>Files become available for aggregation and analytic loading.</a:t>
            </a:r>
          </a:p>
        </p:txBody>
      </p:sp>
    </p:spTree>
    <p:extLst>
      <p:ext uri="{BB962C8B-B14F-4D97-AF65-F5344CB8AC3E}">
        <p14:creationId xmlns:p14="http://schemas.microsoft.com/office/powerpoint/2010/main" val="360825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EEDD-B063-4B87-816C-4868C1F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Report to Submitter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944E5-1D04-43C5-B4F5-E37FB1CA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D3D65-2557-4FA2-884F-B3E967475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17" y="1739369"/>
            <a:ext cx="12213118" cy="32695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BDDFBE-C03D-4262-84AF-4F4110B85ABA}"/>
              </a:ext>
            </a:extLst>
          </p:cNvPr>
          <p:cNvSpPr txBox="1">
            <a:spLocks/>
          </p:cNvSpPr>
          <p:nvPr/>
        </p:nvSpPr>
        <p:spPr>
          <a:xfrm>
            <a:off x="848360" y="5230583"/>
            <a:ext cx="10495280" cy="245840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Validation Reports – Automatically Created and Sent</a:t>
            </a:r>
          </a:p>
          <a:p>
            <a:pPr lvl="1" algn="ctr"/>
            <a:r>
              <a:rPr lang="en-US" dirty="0"/>
              <a:t>HTML report that reveals overall validation result.</a:t>
            </a:r>
          </a:p>
        </p:txBody>
      </p:sp>
    </p:spTree>
    <p:extLst>
      <p:ext uri="{BB962C8B-B14F-4D97-AF65-F5344CB8AC3E}">
        <p14:creationId xmlns:p14="http://schemas.microsoft.com/office/powerpoint/2010/main" val="179219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B1C2-7885-400F-8287-A09455F5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Report to Submitter- </a:t>
            </a:r>
            <a:br>
              <a:rPr lang="en-US" dirty="0"/>
            </a:br>
            <a:r>
              <a:rPr lang="en-US" dirty="0"/>
              <a:t>Pt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8121C-92A6-4529-AEE4-34D81748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2636A-BBBF-43E2-BA96-7B81F7126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35"/>
            <a:ext cx="12192000" cy="33807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DE7EC0-F904-4FFE-A186-BBA5882ED031}"/>
              </a:ext>
            </a:extLst>
          </p:cNvPr>
          <p:cNvSpPr txBox="1">
            <a:spLocks/>
          </p:cNvSpPr>
          <p:nvPr/>
        </p:nvSpPr>
        <p:spPr>
          <a:xfrm>
            <a:off x="878840" y="4936504"/>
            <a:ext cx="10495280" cy="245840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619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2444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6925" indent="-2301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1088" indent="-3317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→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Validation Reports – Automatically Created and Sent</a:t>
            </a:r>
          </a:p>
          <a:p>
            <a:pPr lvl="1" algn="ctr"/>
            <a:r>
              <a:rPr lang="en-US" dirty="0"/>
              <a:t>HTML report also provides a field level result.</a:t>
            </a:r>
          </a:p>
          <a:p>
            <a:pPr lvl="1" algn="ctr"/>
            <a:r>
              <a:rPr lang="en-US" dirty="0"/>
              <a:t>If this field had failed – the status would be red along with the percentage of lines that contained unexpected results.</a:t>
            </a:r>
          </a:p>
        </p:txBody>
      </p:sp>
    </p:spTree>
    <p:extLst>
      <p:ext uri="{BB962C8B-B14F-4D97-AF65-F5344CB8AC3E}">
        <p14:creationId xmlns:p14="http://schemas.microsoft.com/office/powerpoint/2010/main" val="314868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92CA-0C9C-42A8-9590-597BC44E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Data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2681-08E1-443D-829D-0F05075C5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Example - Missing Members</a:t>
            </a:r>
          </a:p>
          <a:p>
            <a:pPr marL="827723" lvl="1" indent="-457200">
              <a:buFont typeface="Wingdings" panose="05000000000000000000" pitchFamily="2" charset="2"/>
              <a:buChar char="§"/>
            </a:pPr>
            <a:r>
              <a:rPr lang="en-US" dirty="0"/>
              <a:t>We are discovering a difference in the Member Eligibility File and actual members in claims for whom services are covered/paid.</a:t>
            </a:r>
          </a:p>
          <a:p>
            <a:pPr marL="994410" lvl="2" indent="-457200">
              <a:buFont typeface="Wingdings" panose="05000000000000000000" pitchFamily="2" charset="2"/>
              <a:buChar char="§"/>
            </a:pPr>
            <a:r>
              <a:rPr lang="en-US" dirty="0"/>
              <a:t>More members get claims paid versus those who appear in claims</a:t>
            </a:r>
          </a:p>
          <a:p>
            <a:pPr marL="1162685" lvl="3" indent="-457200">
              <a:buFont typeface="Wingdings" panose="05000000000000000000" pitchFamily="2" charset="2"/>
              <a:buChar char="v"/>
            </a:pPr>
            <a:r>
              <a:rPr lang="en-US" sz="1700" dirty="0"/>
              <a:t>Payors explain that “retroactive terminations” are an explanation.  </a:t>
            </a:r>
          </a:p>
          <a:p>
            <a:pPr marL="1162685" lvl="3" indent="-457200">
              <a:buFont typeface="Wingdings" panose="05000000000000000000" pitchFamily="2" charset="2"/>
              <a:buChar char="v"/>
            </a:pPr>
            <a:r>
              <a:rPr lang="en-US" sz="1700" dirty="0"/>
              <a:t>When the claim is first adjudicated the member is considered covered</a:t>
            </a:r>
          </a:p>
          <a:p>
            <a:pPr marL="1162685" lvl="3" indent="-457200">
              <a:buFont typeface="Wingdings" panose="05000000000000000000" pitchFamily="2" charset="2"/>
              <a:buChar char="v"/>
            </a:pPr>
            <a:r>
              <a:rPr lang="en-US" sz="1700" dirty="0"/>
              <a:t>Only later, the payor is informed that the member has left the group.</a:t>
            </a:r>
          </a:p>
          <a:p>
            <a:pPr marL="827723" lvl="1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Or, eligible members who have no medical claims are not recorded in the eligibility files (silent members)</a:t>
            </a:r>
          </a:p>
          <a:p>
            <a:pPr marL="827723" lvl="1" indent="-457200">
              <a:buFont typeface="Wingdings" panose="05000000000000000000" pitchFamily="2" charset="2"/>
              <a:buChar char="§"/>
            </a:pPr>
            <a:r>
              <a:rPr lang="en-US" dirty="0"/>
              <a:t>Another explanation is that members who were Texas residents are no longer living in Texas.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Submitter Forum – Bi-Monthly interaction with payors.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DB265-27F6-4EEA-8D4C-690E8147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3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3D38-8BD6-4D6C-8FD4-456E9907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00AC-FF33-4DE0-A8F0-EDE4A381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Good afternoon, and welcome to the March 25, 2026, TX-APCD Advisory Group Meeting.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Please keep in mind, the statute for the Advisory Group requires us to be mindful of possible conflicts of interest.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A person serving on the stakeholder advisory group must disclose any conflict of interest.  If you believe you have a conflict on an item being discussed, please just raise your hand and let us know.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D393B-B94D-4174-82A6-0A909CBF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4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92CA-0C9C-42A8-9590-597BC44E5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Substantive Data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72681-08E1-443D-829D-0F05075C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94" y="1892241"/>
            <a:ext cx="5686520" cy="54144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However – even with substantive data review – we are moving toward automation: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DB265-27F6-4EEA-8D4C-690E8147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image002">
            <a:extLst>
              <a:ext uri="{FF2B5EF4-FFF2-40B4-BE49-F238E27FC236}">
                <a16:creationId xmlns:a16="http://schemas.microsoft.com/office/drawing/2014/main" id="{15AAC1B0-E20C-48FB-9E78-48E0D219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681383"/>
            <a:ext cx="10558692" cy="348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42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22E0-4D25-45F0-B1A7-0E1F78843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4EE5-B751-4347-A28A-E2E8C832F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Denied claims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A0679-0934-485E-BB57-C052C917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4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4928-EDB0-4EB3-9135-9B3A4C50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Denied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DED3-27A8-4D6D-AB97-A926112A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Peer states are seeking our insight. Two state APCDs recently contacted Texas to understand how the TX‑APCD collects and classifies denied claims, reflecting growing interest in our practical implementation choices.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Only denied claims with a CARC on the TX‑APCD’s approved list must be reported. If a denial uses a CARC not on the list, the payor does not need to submit that claim.</a:t>
            </a:r>
          </a:p>
          <a:p>
            <a:pPr marL="827723" lvl="1" indent="-457200">
              <a:buFont typeface="Wingdings" panose="05000000000000000000" pitchFamily="2" charset="2"/>
              <a:buChar char="q"/>
            </a:pPr>
            <a:r>
              <a:rPr lang="en-US" dirty="0"/>
              <a:t>CARC 16 – Claim/service lacks information or has errors.</a:t>
            </a:r>
          </a:p>
          <a:p>
            <a:pPr marL="827723" lvl="1" indent="-457200">
              <a:buFont typeface="Wingdings" panose="05000000000000000000" pitchFamily="2" charset="2"/>
              <a:buChar char="q"/>
            </a:pPr>
            <a:r>
              <a:rPr lang="en-US" dirty="0"/>
              <a:t>CARC 17 – Requested information not provided or insufficient.</a:t>
            </a:r>
          </a:p>
          <a:p>
            <a:pPr marL="827723" lvl="1" indent="-457200">
              <a:buFont typeface="Wingdings" panose="05000000000000000000" pitchFamily="2" charset="2"/>
              <a:buChar char="q"/>
            </a:pPr>
            <a:r>
              <a:rPr lang="en-US" dirty="0"/>
              <a:t>CARC 18 – Duplicate claim/service.</a:t>
            </a:r>
          </a:p>
          <a:p>
            <a:pPr marL="827723" lvl="1" indent="-457200">
              <a:buFont typeface="Wingdings" panose="05000000000000000000" pitchFamily="2" charset="2"/>
              <a:buChar char="q"/>
            </a:pPr>
            <a:r>
              <a:rPr lang="en-US" dirty="0"/>
              <a:t>CARC 19 – Claim denied because adjusted claim was already processed.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Denied claims have value as the services were performed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Because Texas has a clear CARC‑based framework for capturing denied claims, other states are looking to our structure and rules as they develop their own approaches.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5E612-9C81-4C31-9AC2-F3391947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3D38-8BD6-4D6C-8FD4-456E9907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00AC-FF33-4DE0-A8F0-EDE4A381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Today, we’ll cover: </a:t>
            </a:r>
          </a:p>
          <a:p>
            <a:pPr marL="827723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Application Framework: External Researchers and Data Access</a:t>
            </a:r>
          </a:p>
          <a:p>
            <a:pPr marL="827723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Meeting the Challenge of Data Quality and Validation</a:t>
            </a:r>
          </a:p>
          <a:p>
            <a:pPr marL="827723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National Engagement – Denied Claims</a:t>
            </a:r>
          </a:p>
          <a:p>
            <a:pPr marL="827723" lvl="1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D393B-B94D-4174-82A6-0A909CBF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2FEDAD-6A10-4F0A-B160-17CFD861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Framework - Purpose and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A0AAA-4FEF-44BE-9307-37121AAE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7635F49-EECF-4157-BBB7-2C22CA546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79" y="1830316"/>
            <a:ext cx="6241405" cy="142875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E9A534D-6C53-4679-B4CE-76E84548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79" y="3340111"/>
            <a:ext cx="6241405" cy="1428750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24B1076-68E0-4419-8F35-770C720E2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79" y="4849906"/>
            <a:ext cx="6241405" cy="1428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EE033B-9D58-4A10-996A-468FCCF3387F}"/>
              </a:ext>
            </a:extLst>
          </p:cNvPr>
          <p:cNvSpPr txBox="1"/>
          <p:nvPr/>
        </p:nvSpPr>
        <p:spPr>
          <a:xfrm>
            <a:off x="1207497" y="1943723"/>
            <a:ext cx="6241405" cy="1201935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0" algn="l">
              <a:spcBef>
                <a:spcPts val="1350"/>
              </a:spcBef>
              <a:spcAft>
                <a:spcPts val="1350"/>
              </a:spcAft>
              <a:buNone/>
            </a:pPr>
            <a:r>
              <a:rPr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Stewardship with lawful access</a:t>
            </a:r>
            <a:r>
              <a:rPr lang="en-US"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: Statutory + Policies</a:t>
            </a:r>
            <a:r>
              <a:rPr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lnSpc>
                <a:spcPct val="120000"/>
              </a:lnSpc>
              <a:buNone/>
            </a:pP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CHCD at UTHealth Houston administers the TX-APCD to enable use of claims data while meeting statutory, privacy, and security requirements (Texas Insurance Code, Ch. 38) and CHCD policy.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818AF-2215-4A55-9E04-179C522E052B}"/>
              </a:ext>
            </a:extLst>
          </p:cNvPr>
          <p:cNvSpPr txBox="1"/>
          <p:nvPr/>
        </p:nvSpPr>
        <p:spPr>
          <a:xfrm>
            <a:off x="1207496" y="3510222"/>
            <a:ext cx="6241405" cy="1201935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algn="l">
              <a:spcBef>
                <a:spcPts val="1350"/>
              </a:spcBef>
              <a:spcAft>
                <a:spcPts val="1350"/>
              </a:spcAft>
              <a:buNone/>
            </a:pPr>
            <a:r>
              <a:rPr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Staged review to reduce misfit</a:t>
            </a:r>
            <a:r>
              <a:rPr lang="en-US"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: Intake + Full Application</a:t>
            </a:r>
            <a:r>
              <a:rPr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lnSpc>
                <a:spcPct val="120000"/>
              </a:lnSpc>
              <a:buNone/>
            </a:pP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Early informal consultation </a:t>
            </a:r>
            <a:r>
              <a:rPr lang="en-US" sz="1500" dirty="0">
                <a:solidFill>
                  <a:srgbClr val="0C2101"/>
                </a:solidFill>
                <a:latin typeface="Aptos Display" panose="020B0004020202020204" pitchFamily="34" charset="0"/>
              </a:rPr>
              <a:t>after initial intake review 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helps confirm feasibility, eligibility, and scope; formal steps then proceed through 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the 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full application review.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D5A39-DAFB-4F8F-9EC6-8B3D1B269846}"/>
              </a:ext>
            </a:extLst>
          </p:cNvPr>
          <p:cNvSpPr txBox="1"/>
          <p:nvPr/>
        </p:nvSpPr>
        <p:spPr>
          <a:xfrm>
            <a:off x="1207496" y="4938972"/>
            <a:ext cx="6241405" cy="1468635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algn="l">
              <a:spcBef>
                <a:spcPts val="1350"/>
              </a:spcBef>
              <a:spcAft>
                <a:spcPts val="1350"/>
              </a:spcAft>
              <a:buNone/>
            </a:pPr>
            <a:r>
              <a:rPr sz="210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Who + why drives approval </a:t>
            </a:r>
            <a:endParaRPr dirty="0">
              <a:effectLst/>
            </a:endParaRPr>
          </a:p>
          <a:p>
            <a:pPr marL="0" algn="l">
              <a:lnSpc>
                <a:spcPct val="110000"/>
              </a:lnSpc>
              <a:buNone/>
            </a:pP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External applicants must qualify as a Qualified Research Entity (QRE) and clearly support statutory public-interest purposes (e.g., transparency, quality improvement, cost containment, population health) under secure access controls. </a:t>
            </a:r>
            <a:endParaRPr lang="en-US" dirty="0"/>
          </a:p>
        </p:txBody>
      </p:sp>
      <p:pic>
        <p:nvPicPr>
          <p:cNvPr id="13" name="Picture 12" descr="Medical doctor using tablet with immune system futuristic AI design for safety from danger virus and bacterial, immunity shield.">
            <a:extLst>
              <a:ext uri="{FF2B5EF4-FFF2-40B4-BE49-F238E27FC236}">
                <a16:creationId xmlns:a16="http://schemas.microsoft.com/office/drawing/2014/main" id="{488F9A0A-AB8E-44C1-84F7-0D431BF87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118" y="1737360"/>
            <a:ext cx="4558179" cy="454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2FEDAD-6A10-4F0A-B160-17CFD861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Request 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A0AAA-4FEF-44BE-9307-37121AAE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AD94C-2F3A-4FB5-B230-6036AC5DE7F1}"/>
              </a:ext>
            </a:extLst>
          </p:cNvPr>
          <p:cNvSpPr txBox="1"/>
          <p:nvPr/>
        </p:nvSpPr>
        <p:spPr>
          <a:xfrm>
            <a:off x="619125" y="2850951"/>
            <a:ext cx="3505200" cy="264415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01</a:t>
            </a:r>
            <a:r>
              <a:rPr sz="5400" b="1" dirty="0">
                <a:solidFill>
                  <a:srgbClr val="D3FFF0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Online Request </a:t>
            </a:r>
            <a:r>
              <a:rPr lang="en-US"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Intake</a:t>
            </a:r>
            <a:endParaRPr dirty="0">
              <a:effectLst/>
            </a:endParaRPr>
          </a:p>
          <a:p>
            <a:pPr marL="0" algn="l">
              <a:buNone/>
            </a:pP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Submit the intake form for CHCD-managed datasets (incl. TX-APCD). 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n-US" sz="1500" dirty="0">
                <a:solidFill>
                  <a:srgbClr val="0C2101"/>
                </a:solidFill>
                <a:latin typeface="Aptos Display" panose="020B0004020202020204" pitchFamily="34" charset="0"/>
              </a:rPr>
              <a:t>All CHCD datasets share the same starting point.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6B20B-E66B-4C6C-BCAC-4B695B2AC106}"/>
              </a:ext>
            </a:extLst>
          </p:cNvPr>
          <p:cNvSpPr txBox="1"/>
          <p:nvPr/>
        </p:nvSpPr>
        <p:spPr>
          <a:xfrm>
            <a:off x="4352925" y="2850950"/>
            <a:ext cx="3505200" cy="30882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02</a:t>
            </a:r>
            <a:r>
              <a:rPr sz="5400" b="1" dirty="0">
                <a:solidFill>
                  <a:srgbClr val="D3FFF0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Intake Review</a:t>
            </a:r>
            <a:r>
              <a:rPr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r>
              <a:rPr lang="en-US" sz="1500" dirty="0">
                <a:solidFill>
                  <a:srgbClr val="0C2101"/>
                </a:solidFill>
                <a:latin typeface="Aptos Display" panose="020B0004020202020204" pitchFamily="34" charset="0"/>
              </a:rPr>
              <a:t>Staff follows up to clarify goals, constraints, and options. Researcher may require budget only or other limited feedback.  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Early screening for eligibility and </a:t>
            </a:r>
            <a:r>
              <a:rPr sz="150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feasibility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. For TX-APCD, assesses potential QRE status and alignment with statutory purposes; may require scope refinement.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D66B5-FCCA-4133-98EF-F41118EA6E14}"/>
              </a:ext>
            </a:extLst>
          </p:cNvPr>
          <p:cNvSpPr txBox="1"/>
          <p:nvPr/>
        </p:nvSpPr>
        <p:spPr>
          <a:xfrm>
            <a:off x="8086725" y="2850951"/>
            <a:ext cx="3505200" cy="28270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03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Full Application </a:t>
            </a:r>
            <a:endParaRPr dirty="0">
              <a:effectLst/>
            </a:endParaRPr>
          </a:p>
          <a:p>
            <a:pPr marL="0" algn="l">
              <a:buNone/>
            </a:pP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Submit 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and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complete 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the TX-APCD Application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(IRB protocol/letter, data elements template, scope of work, and any QRE materials). CHCD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simultaneously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prepares a 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fee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 quot</a:t>
            </a: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ation</a:t>
            </a:r>
            <a:r>
              <a:rPr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. 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DA5BC-26AC-4AAB-B1A5-E69548D0045B}"/>
              </a:ext>
            </a:extLst>
          </p:cNvPr>
          <p:cNvSpPr txBox="1">
            <a:spLocks/>
          </p:cNvSpPr>
          <p:nvPr/>
        </p:nvSpPr>
        <p:spPr>
          <a:xfrm>
            <a:off x="1097280" y="173736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 Easy As 1 – 2 – 3 </a:t>
            </a:r>
          </a:p>
        </p:txBody>
      </p:sp>
    </p:spTree>
    <p:extLst>
      <p:ext uri="{BB962C8B-B14F-4D97-AF65-F5344CB8AC3E}">
        <p14:creationId xmlns:p14="http://schemas.microsoft.com/office/powerpoint/2010/main" val="269104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590C6-5EE7-4AF2-BEDD-7DA5EE0C9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761649"/>
            <a:ext cx="6484620" cy="43230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2FEDAD-6A10-4F0A-B160-17CFD861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Request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A0AAA-4FEF-44BE-9307-37121AAE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DA5BC-26AC-4AAB-B1A5-E69548D0045B}"/>
              </a:ext>
            </a:extLst>
          </p:cNvPr>
          <p:cNvSpPr txBox="1">
            <a:spLocks/>
          </p:cNvSpPr>
          <p:nvPr/>
        </p:nvSpPr>
        <p:spPr>
          <a:xfrm>
            <a:off x="6406406" y="2898458"/>
            <a:ext cx="5643353" cy="2841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Everyone who wants an application gets one.</a:t>
            </a:r>
          </a:p>
          <a:p>
            <a:pPr marL="571500" indent="-5715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 all intake forms result in an immediate application. Ex. intake form was completed to request a budget for grant opportunities. A full application won’t be necessary until researcher obtains funding.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00" dirty="0" err="1"/>
              <a:t>asdf</a:t>
            </a:r>
            <a:endParaRPr lang="en-US" sz="1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100" dirty="0"/>
              <a:t>s  </a:t>
            </a:r>
          </a:p>
        </p:txBody>
      </p:sp>
    </p:spTree>
    <p:extLst>
      <p:ext uri="{BB962C8B-B14F-4D97-AF65-F5344CB8AC3E}">
        <p14:creationId xmlns:p14="http://schemas.microsoft.com/office/powerpoint/2010/main" val="34245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D9A804D-F24F-4464-8EA1-ADD65F76A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9016" r="26212" b="34058"/>
          <a:stretch/>
        </p:blipFill>
        <p:spPr>
          <a:xfrm>
            <a:off x="0" y="966650"/>
            <a:ext cx="3091872" cy="4681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B51931-5CBB-4027-B811-6BB9163A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28FC8-3A8E-4DF0-BFD7-EB02990D4C90}"/>
              </a:ext>
            </a:extLst>
          </p:cNvPr>
          <p:cNvSpPr txBox="1"/>
          <p:nvPr/>
        </p:nvSpPr>
        <p:spPr>
          <a:xfrm>
            <a:off x="3014720" y="725023"/>
            <a:ext cx="5734224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0"/>
              </a:spcBef>
            </a:pPr>
            <a:r>
              <a:rPr lang="en-US" sz="2000" b="1" dirty="0">
                <a:solidFill>
                  <a:srgbClr val="0C2101"/>
                </a:solidFill>
                <a:latin typeface="Aptos Display" panose="020B0004020202020204" pitchFamily="34" charset="0"/>
              </a:rPr>
              <a:t>Completeness check</a:t>
            </a:r>
            <a:endParaRPr lang="en-US" dirty="0"/>
          </a:p>
          <a:p>
            <a:pPr>
              <a:spcBef>
                <a:spcPts val="750"/>
              </a:spcBef>
            </a:pPr>
            <a:r>
              <a:rPr lang="en-US" dirty="0">
                <a:solidFill>
                  <a:srgbClr val="0C2101"/>
                </a:solidFill>
                <a:latin typeface="Aptos" panose="020B0004020202020204" pitchFamily="34" charset="0"/>
              </a:rPr>
              <a:t>CHCD verifies required elements (funding, users, questions, methods, timeline, tools, IRB). Missing/unclear items trigger a request for information.  Completed applications have 90-day goal for decision.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AA06A-9E7F-41DC-8583-51A591DAE417}"/>
              </a:ext>
            </a:extLst>
          </p:cNvPr>
          <p:cNvSpPr txBox="1"/>
          <p:nvPr/>
        </p:nvSpPr>
        <p:spPr>
          <a:xfrm>
            <a:off x="3091872" y="2623651"/>
            <a:ext cx="5657057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b="1" dirty="0">
                <a:solidFill>
                  <a:srgbClr val="0C2101"/>
                </a:solidFill>
                <a:latin typeface="Aptos Display" panose="020B0004020202020204" pitchFamily="34" charset="0"/>
              </a:rPr>
              <a:t>Eligibility/purpose review</a:t>
            </a:r>
            <a:r>
              <a:rPr lang="en-US" dirty="0"/>
              <a:t> </a:t>
            </a:r>
          </a:p>
          <a:p>
            <a:pPr>
              <a:spcBef>
                <a:spcPts val="750"/>
              </a:spcBef>
            </a:pPr>
            <a:r>
              <a:rPr lang="en-US" dirty="0">
                <a:solidFill>
                  <a:srgbClr val="0C2101"/>
                </a:solidFill>
                <a:latin typeface="Aptos" panose="020B0004020202020204" pitchFamily="34" charset="0"/>
              </a:rPr>
              <a:t>Staff assesses feasibility (“all records”), CHCD resourcing, and reasonableness of timelines. In parallel, CHCD evaluates the documents/affirmation of QRE status and statutory purpose alignment.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62486-ECC1-4872-AFA9-6A16F0B909B5}"/>
              </a:ext>
            </a:extLst>
          </p:cNvPr>
          <p:cNvSpPr txBox="1"/>
          <p:nvPr/>
        </p:nvSpPr>
        <p:spPr>
          <a:xfrm>
            <a:off x="3331535" y="4522279"/>
            <a:ext cx="552893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b="1" dirty="0">
                <a:solidFill>
                  <a:srgbClr val="0C2101"/>
                </a:solidFill>
                <a:latin typeface="Aptos Display" panose="020B0004020202020204" pitchFamily="34" charset="0"/>
              </a:rPr>
              <a:t>Decision and reconsideration</a:t>
            </a:r>
            <a:r>
              <a:rPr lang="en-US" dirty="0"/>
              <a:t> </a:t>
            </a:r>
          </a:p>
          <a:p>
            <a:pPr>
              <a:spcBef>
                <a:spcPts val="750"/>
              </a:spcBef>
            </a:pPr>
            <a:r>
              <a:rPr lang="en-US" dirty="0">
                <a:solidFill>
                  <a:srgbClr val="0C2101"/>
                </a:solidFill>
                <a:latin typeface="Aptos" panose="020B0004020202020204" pitchFamily="34" charset="0"/>
              </a:rPr>
              <a:t>Approvals require team agreement. Denials are documented; </a:t>
            </a:r>
            <a:r>
              <a:rPr lang="en-US" dirty="0">
                <a:solidFill>
                  <a:srgbClr val="0C2101"/>
                </a:solidFill>
                <a:highlight>
                  <a:srgbClr val="F8F6F2"/>
                </a:highlight>
                <a:latin typeface="Aptos" panose="020B0004020202020204" pitchFamily="34" charset="0"/>
              </a:rPr>
              <a:t>Reconsideration permitted. </a:t>
            </a:r>
            <a:endParaRPr lang="en-US" dirty="0">
              <a:highlight>
                <a:srgbClr val="F8F6F2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BA321-A9F4-48EA-B50D-8F712BB33EAC}"/>
              </a:ext>
            </a:extLst>
          </p:cNvPr>
          <p:cNvSpPr txBox="1"/>
          <p:nvPr/>
        </p:nvSpPr>
        <p:spPr>
          <a:xfrm>
            <a:off x="8748929" y="2507829"/>
            <a:ext cx="33659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100"/>
              </a:spcBef>
            </a:pPr>
            <a:r>
              <a:rPr lang="en-US" sz="2000" b="1" dirty="0">
                <a:solidFill>
                  <a:srgbClr val="0C2101"/>
                </a:solidFill>
                <a:latin typeface="Aptos Display" panose="020B0004020202020204"/>
              </a:rPr>
              <a:t>Purpose of the Act</a:t>
            </a:r>
            <a:endParaRPr lang="en-US" sz="2000" dirty="0">
              <a:latin typeface="Aptos Display" panose="020B0004020202020204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/>
              </a:rPr>
              <a:t>Increase public transparency of health care information in Texas;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/>
              </a:rPr>
              <a:t>Improve the quality of health care in Texas;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/>
              </a:rPr>
              <a:t>Improve the quality of care or reduce the cost of care. (HCP)</a:t>
            </a:r>
          </a:p>
        </p:txBody>
      </p:sp>
    </p:spTree>
    <p:extLst>
      <p:ext uri="{BB962C8B-B14F-4D97-AF65-F5344CB8AC3E}">
        <p14:creationId xmlns:p14="http://schemas.microsoft.com/office/powerpoint/2010/main" val="243174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2FEDAD-6A10-4F0A-B160-17CFD861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Provisioning 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A0AAA-4FEF-44BE-9307-37121AAE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4AD94C-2F3A-4FB5-B230-6036AC5DE7F1}"/>
              </a:ext>
            </a:extLst>
          </p:cNvPr>
          <p:cNvSpPr txBox="1"/>
          <p:nvPr/>
        </p:nvSpPr>
        <p:spPr>
          <a:xfrm>
            <a:off x="619125" y="2850949"/>
            <a:ext cx="3505200" cy="34714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01</a:t>
            </a:r>
            <a:r>
              <a:rPr sz="5400" b="1" dirty="0">
                <a:solidFill>
                  <a:srgbClr val="D3FFF0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QRE Agreement on Data Use</a:t>
            </a:r>
            <a:endParaRPr dirty="0">
              <a:effectLst/>
            </a:endParaRPr>
          </a:p>
          <a:p>
            <a:r>
              <a:rPr lang="en-US" sz="1500" dirty="0">
                <a:solidFill>
                  <a:srgbClr val="0C2101"/>
                </a:solidFill>
                <a:latin typeface="Aptos Display" panose="020B0004020202020204" pitchFamily="34" charset="0"/>
              </a:rPr>
              <a:t>QRE must agree to use the data in accordance with standards, requirements, policies, and procedures of the TX-APCD.  Ex. Security standards, agreement not to violate anti-trust laws, adhere to the CMS’ current cell size suppression policy, etc.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6B20B-E66B-4C6C-BCAC-4B695B2AC106}"/>
              </a:ext>
            </a:extLst>
          </p:cNvPr>
          <p:cNvSpPr txBox="1"/>
          <p:nvPr/>
        </p:nvSpPr>
        <p:spPr>
          <a:xfrm>
            <a:off x="4352925" y="2850950"/>
            <a:ext cx="3505200" cy="30882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02</a:t>
            </a:r>
            <a:r>
              <a:rPr sz="5400" b="1" dirty="0">
                <a:solidFill>
                  <a:srgbClr val="D3FFF0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Pay a Fee</a:t>
            </a:r>
            <a:endParaRPr dirty="0">
              <a:effectLst/>
            </a:endParaRPr>
          </a:p>
          <a:p>
            <a:r>
              <a:rPr lang="en-US" sz="1500" dirty="0">
                <a:solidFill>
                  <a:srgbClr val="0C2101"/>
                </a:solidFill>
                <a:latin typeface="Aptos Display" panose="020B0004020202020204" pitchFamily="34" charset="0"/>
              </a:rPr>
              <a:t>Before  provisions begins  a fee to support the software, hardware, extract development, licensing and storage for the project.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D66B5-FCCA-4133-98EF-F41118EA6E14}"/>
              </a:ext>
            </a:extLst>
          </p:cNvPr>
          <p:cNvSpPr txBox="1"/>
          <p:nvPr/>
        </p:nvSpPr>
        <p:spPr>
          <a:xfrm>
            <a:off x="8086725" y="2850951"/>
            <a:ext cx="3505200" cy="28270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algn="l">
              <a:spcAft>
                <a:spcPts val="1650"/>
              </a:spcAft>
              <a:buNone/>
            </a:pPr>
            <a:r>
              <a:rPr sz="5400" b="1" dirty="0">
                <a:solidFill>
                  <a:schemeClr val="accent1"/>
                </a:solidFill>
                <a:effectLst/>
                <a:latin typeface="Aptos Display" panose="020B0004020202020204" pitchFamily="34" charset="0"/>
              </a:rPr>
              <a:t>03</a:t>
            </a:r>
            <a:r>
              <a:rPr sz="5400" b="1" dirty="0">
                <a:solidFill>
                  <a:srgbClr val="D3FFF0"/>
                </a:solidFill>
                <a:effectLst/>
                <a:latin typeface="Aptos Display" panose="020B0004020202020204" pitchFamily="34" charset="0"/>
              </a:rPr>
              <a:t> </a:t>
            </a:r>
            <a:endParaRPr dirty="0">
              <a:effectLst/>
            </a:endParaRPr>
          </a:p>
          <a:p>
            <a:pPr marL="0" algn="l"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Provisioning Begins</a:t>
            </a:r>
            <a:endParaRPr dirty="0">
              <a:effectLst/>
            </a:endParaRPr>
          </a:p>
          <a:p>
            <a:pPr marL="0" algn="l">
              <a:buNone/>
            </a:pPr>
            <a:r>
              <a:rPr lang="en-US" sz="1500" b="0" dirty="0">
                <a:solidFill>
                  <a:srgbClr val="0C2101"/>
                </a:solidFill>
                <a:effectLst/>
                <a:latin typeface="Aptos Display" panose="020B0004020202020204" pitchFamily="34" charset="0"/>
              </a:rPr>
              <a:t>Within the confines of the agreed budget, provisioning begins.  Creation of the data extract, establishment of enclave/VM, issuance of necessary access credentials.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DA5BC-26AC-4AAB-B1A5-E69548D0045B}"/>
              </a:ext>
            </a:extLst>
          </p:cNvPr>
          <p:cNvSpPr txBox="1">
            <a:spLocks/>
          </p:cNvSpPr>
          <p:nvPr/>
        </p:nvSpPr>
        <p:spPr>
          <a:xfrm>
            <a:off x="1097280" y="173736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 Easy As 1 – 2 – 3 </a:t>
            </a:r>
          </a:p>
        </p:txBody>
      </p:sp>
    </p:spTree>
    <p:extLst>
      <p:ext uri="{BB962C8B-B14F-4D97-AF65-F5344CB8AC3E}">
        <p14:creationId xmlns:p14="http://schemas.microsoft.com/office/powerpoint/2010/main" val="366792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382F-2BB7-4B7F-A278-23988719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Process – Intake to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BB9F5-BCE6-4FCC-8074-EC1232E4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913552-B118-4F44-AE27-87F95B030FC9}"/>
              </a:ext>
            </a:extLst>
          </p:cNvPr>
          <p:cNvCxnSpPr/>
          <p:nvPr/>
        </p:nvCxnSpPr>
        <p:spPr>
          <a:xfrm flipH="1">
            <a:off x="1227909" y="1737360"/>
            <a:ext cx="9984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10C2F48-00BC-4347-B3B8-8843AA924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1" b="31808"/>
          <a:stretch/>
        </p:blipFill>
        <p:spPr>
          <a:xfrm>
            <a:off x="267607" y="2246813"/>
            <a:ext cx="11656785" cy="2960912"/>
          </a:xfrm>
        </p:spPr>
      </p:pic>
    </p:spTree>
    <p:extLst>
      <p:ext uri="{BB962C8B-B14F-4D97-AF65-F5344CB8AC3E}">
        <p14:creationId xmlns:p14="http://schemas.microsoft.com/office/powerpoint/2010/main" val="3273775229"/>
      </p:ext>
    </p:extLst>
  </p:cSld>
  <p:clrMapOvr>
    <a:masterClrMapping/>
  </p:clrMapOvr>
</p:sld>
</file>

<file path=ppt/theme/theme1.xml><?xml version="1.0" encoding="utf-8"?>
<a:theme xmlns:a="http://schemas.openxmlformats.org/drawingml/2006/main" name="2_Retrospect">
  <a:themeElements>
    <a:clrScheme name="SPH colors">
      <a:dk1>
        <a:sysClr val="windowText" lastClr="000000"/>
      </a:dk1>
      <a:lt1>
        <a:sysClr val="window" lastClr="FFFFFF"/>
      </a:lt1>
      <a:dk2>
        <a:srgbClr val="002856"/>
      </a:dk2>
      <a:lt2>
        <a:srgbClr val="E7E6E6"/>
      </a:lt2>
      <a:accent1>
        <a:srgbClr val="AE6042"/>
      </a:accent1>
      <a:accent2>
        <a:srgbClr val="002856"/>
      </a:accent2>
      <a:accent3>
        <a:srgbClr val="757578"/>
      </a:accent3>
      <a:accent4>
        <a:srgbClr val="F2B826"/>
      </a:accent4>
      <a:accent5>
        <a:srgbClr val="4E738A"/>
      </a:accent5>
      <a:accent6>
        <a:srgbClr val="7D708F"/>
      </a:accent6>
      <a:hlink>
        <a:srgbClr val="0563C1"/>
      </a:hlink>
      <a:folHlink>
        <a:srgbClr val="954F72"/>
      </a:folHlink>
    </a:clrScheme>
    <a:fontScheme name="Custom 2">
      <a:majorFont>
        <a:latin typeface="Univers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6fe43f-4d3d-4767-a55a-5f71540c93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0F2A2C4B4154B838F041B9B68DB92" ma:contentTypeVersion="18" ma:contentTypeDescription="Create a new document." ma:contentTypeScope="" ma:versionID="7cb639964fe0552e4bde2b4f2e38e2a2">
  <xsd:schema xmlns:xsd="http://www.w3.org/2001/XMLSchema" xmlns:xs="http://www.w3.org/2001/XMLSchema" xmlns:p="http://schemas.microsoft.com/office/2006/metadata/properties" xmlns:ns3="49617753-4e74-4843-8c75-af2d0aba7e25" xmlns:ns4="8c6fe43f-4d3d-4767-a55a-5f71540c9384" targetNamespace="http://schemas.microsoft.com/office/2006/metadata/properties" ma:root="true" ma:fieldsID="a36fc4cadf654a6de0c12564603270cd" ns3:_="" ns4:_="">
    <xsd:import namespace="49617753-4e74-4843-8c75-af2d0aba7e25"/>
    <xsd:import namespace="8c6fe43f-4d3d-4767-a55a-5f71540c93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17753-4e74-4843-8c75-af2d0aba7e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fe43f-4d3d-4767-a55a-5f71540c93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E7CD6-E4F0-4138-8382-C7F794135A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3D9659-7E0C-444E-B740-A23B545517A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8c6fe43f-4d3d-4767-a55a-5f71540c9384"/>
    <ds:schemaRef ds:uri="http://purl.org/dc/elements/1.1/"/>
    <ds:schemaRef ds:uri="49617753-4e74-4843-8c75-af2d0aba7e25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491BF-38CB-452C-8B75-4F8EDBC5F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617753-4e74-4843-8c75-af2d0aba7e25"/>
    <ds:schemaRef ds:uri="8c6fe43f-4d3d-4767-a55a-5f71540c9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Widescreen</PresentationFormat>
  <Paragraphs>173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Courier New</vt:lpstr>
      <vt:lpstr>Helvetica Light</vt:lpstr>
      <vt:lpstr>Univers</vt:lpstr>
      <vt:lpstr>Wingdings</vt:lpstr>
      <vt:lpstr>Wingdings 2</vt:lpstr>
      <vt:lpstr>2_Retrospect</vt:lpstr>
      <vt:lpstr>1_Custom Design</vt:lpstr>
      <vt:lpstr>TX-APCD Advisory Group Meeting</vt:lpstr>
      <vt:lpstr>Welcome and Agenda</vt:lpstr>
      <vt:lpstr>Welcome and Agenda</vt:lpstr>
      <vt:lpstr>Application Framework - Purpose and Context</vt:lpstr>
      <vt:lpstr>Data Request Stages</vt:lpstr>
      <vt:lpstr>Data Request Status</vt:lpstr>
      <vt:lpstr>PowerPoint Presentation</vt:lpstr>
      <vt:lpstr>Data Provisioning Stages</vt:lpstr>
      <vt:lpstr>Full Process – Intake to Access</vt:lpstr>
      <vt:lpstr>Meeting the Challenge of Data Quality and Validation</vt:lpstr>
      <vt:lpstr>PowerPoint Presentation</vt:lpstr>
      <vt:lpstr>Managed File Transfer</vt:lpstr>
      <vt:lpstr>Package Validation Failure</vt:lpstr>
      <vt:lpstr>File and Field Level Validation</vt:lpstr>
      <vt:lpstr>Data Validation Errors?</vt:lpstr>
      <vt:lpstr>APCD Staging</vt:lpstr>
      <vt:lpstr>Automatic Report to Submitter</vt:lpstr>
      <vt:lpstr>Automatic Report to Submitter-  Pt 2</vt:lpstr>
      <vt:lpstr>Substantive Data Review</vt:lpstr>
      <vt:lpstr>Substantive Data Review</vt:lpstr>
      <vt:lpstr>National Engagement</vt:lpstr>
      <vt:lpstr>Denied Claims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2025-09-18T16:53:53Z</dcterms:created>
  <dcterms:modified xsi:type="dcterms:W3CDTF">2026-03-25T02:29:01Z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0x0101008BB0F2A2C4B4154B838F041B9B68DB92</vt:lpwstr>
  </property>
</Properties>
</file>